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22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41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90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41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00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9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6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47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25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07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8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2855-6B92-409F-8D5B-2D9AA786CE7D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6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710774" y="1600200"/>
            <a:ext cx="91124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2800" dirty="0" smtClean="0"/>
              <a:t>La </a:t>
            </a:r>
            <a:r>
              <a:rPr lang="es-MX" altLang="es-MX" sz="2800" dirty="0"/>
              <a:t>prospección representa el punto medular de todo el Ciclo de Ventas.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800" dirty="0"/>
              <a:t> </a:t>
            </a:r>
            <a:r>
              <a:rPr lang="es-MX" altLang="es-MX" sz="2800" b="1" dirty="0">
                <a:solidFill>
                  <a:schemeClr val="tx2"/>
                </a:solidFill>
              </a:rPr>
              <a:t>Prospección de Referidos </a:t>
            </a:r>
            <a:r>
              <a:rPr lang="es-MX" altLang="es-MX" sz="2800" dirty="0"/>
              <a:t>es el proceso en el cual se identifican los compradores potenciales que nos lleva a obtener un grupo de prospectos considerados “calificados”.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800" dirty="0"/>
              <a:t> Un </a:t>
            </a:r>
            <a:r>
              <a:rPr lang="es-MX" altLang="es-MX" sz="2800" b="1" dirty="0">
                <a:solidFill>
                  <a:schemeClr val="tx2"/>
                </a:solidFill>
              </a:rPr>
              <a:t>“prospecto calificado” </a:t>
            </a:r>
            <a:r>
              <a:rPr lang="es-MX" altLang="es-MX" sz="2800" dirty="0"/>
              <a:t>es una persona que tiene la autoridad para decidir sobre una </a:t>
            </a:r>
            <a:r>
              <a:rPr lang="es-MX" altLang="es-MX" sz="2800" dirty="0" smtClean="0"/>
              <a:t>compra</a:t>
            </a:r>
            <a:r>
              <a:rPr lang="es-MX" altLang="es-MX" sz="2800" dirty="0"/>
              <a:t> </a:t>
            </a:r>
            <a:r>
              <a:rPr lang="es-MX" altLang="es-MX" sz="2800" dirty="0" smtClean="0"/>
              <a:t>y al mismo tiempo, existe la posibilidad de necesitar </a:t>
            </a:r>
            <a:r>
              <a:rPr lang="es-MX" altLang="es-MX" sz="2800" dirty="0"/>
              <a:t>nuestros </a:t>
            </a:r>
            <a:r>
              <a:rPr lang="es-MX" altLang="es-MX" sz="2800" dirty="0" smtClean="0"/>
              <a:t>productos.</a:t>
            </a:r>
            <a:r>
              <a:rPr lang="es-MX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0774" y="448177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MX" dirty="0"/>
              <a:t>o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22068" y="1467552"/>
            <a:ext cx="100322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altLang="es-MX" sz="27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" y="949783"/>
            <a:ext cx="8817429" cy="57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710774" y="1156063"/>
            <a:ext cx="91124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¿Por qué no todos los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Asociados </a:t>
            </a:r>
            <a:r>
              <a:rPr lang="es-MX" altLang="es-MX" sz="2700" b="1" dirty="0">
                <a:solidFill>
                  <a:schemeClr val="tx2"/>
                </a:solidFill>
              </a:rPr>
              <a:t>utilizan la Prospección a través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de buscar  constantemente Referidos</a:t>
            </a:r>
            <a:r>
              <a:rPr lang="es-MX" altLang="es-MX" sz="2700" b="1" dirty="0">
                <a:solidFill>
                  <a:schemeClr val="tx2"/>
                </a:solidFill>
              </a:rPr>
              <a:t>?</a:t>
            </a:r>
          </a:p>
          <a:p>
            <a:pPr algn="just"/>
            <a:endParaRPr lang="es-MX" altLang="es-MX" sz="2700" dirty="0"/>
          </a:p>
          <a:p>
            <a:pPr algn="just"/>
            <a:r>
              <a:rPr lang="es-MX" altLang="es-MX" sz="2700" dirty="0"/>
              <a:t>El Dr. Randy </a:t>
            </a:r>
            <a:r>
              <a:rPr lang="es-MX" altLang="es-MX" sz="2700" dirty="0" smtClean="0"/>
              <a:t>Marshall es un consultor que se </a:t>
            </a:r>
            <a:r>
              <a:rPr lang="es-MX" altLang="es-MX" sz="2700" dirty="0"/>
              <a:t>especializa en dar instrucción en temas de motivación y cómo superar obstáculos para alcanzar el éxito. Él propone que la principal razón que causa que los </a:t>
            </a:r>
            <a:r>
              <a:rPr lang="es-MX" altLang="es-MX" sz="2700" dirty="0" smtClean="0"/>
              <a:t>asociados </a:t>
            </a:r>
            <a:r>
              <a:rPr lang="es-MX" altLang="es-MX" sz="2700" dirty="0"/>
              <a:t>no pidan referidos es el MIEDO. Y el resultado de tener Miedo causa: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b="1" dirty="0">
                <a:solidFill>
                  <a:schemeClr val="tx2"/>
                </a:solidFill>
              </a:rPr>
              <a:t> Inseguridad</a:t>
            </a:r>
            <a:r>
              <a:rPr lang="es-MX" altLang="es-MX" sz="2700" dirty="0"/>
              <a:t>, que disminuye tu creencia en tus productos y en lo que haces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b="1" dirty="0">
                <a:solidFill>
                  <a:schemeClr val="tx2"/>
                </a:solidFill>
              </a:rPr>
              <a:t> Confusión</a:t>
            </a:r>
            <a:r>
              <a:rPr lang="es-MX" altLang="es-MX" sz="2700" dirty="0"/>
              <a:t>, que te impide dar una presentación clara y eficaz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>
                <a:solidFill>
                  <a:schemeClr val="tx2"/>
                </a:solidFill>
              </a:rPr>
              <a:t> </a:t>
            </a:r>
            <a:r>
              <a:rPr lang="es-MX" altLang="es-MX" sz="2700" b="1" dirty="0">
                <a:solidFill>
                  <a:schemeClr val="tx2"/>
                </a:solidFill>
              </a:rPr>
              <a:t>Pérdida de confianza </a:t>
            </a:r>
            <a:r>
              <a:rPr lang="es-MX" altLang="es-MX" sz="2700" dirty="0"/>
              <a:t>del prospecto hacia el </a:t>
            </a:r>
            <a:r>
              <a:rPr lang="es-MX" altLang="es-MX" sz="2700" dirty="0" smtClean="0"/>
              <a:t>asociado</a:t>
            </a:r>
            <a:endParaRPr lang="es-MX" sz="27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710774" y="1156063"/>
            <a:ext cx="911249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¿Cómo superar el MIEDO?</a:t>
            </a:r>
          </a:p>
          <a:p>
            <a:pPr algn="ctr"/>
            <a:endParaRPr lang="es-MX" altLang="es-MX" sz="2700" b="1" dirty="0">
              <a:solidFill>
                <a:schemeClr val="tx2"/>
              </a:solidFill>
            </a:endParaRPr>
          </a:p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A través de un sistema disciplinado para solicitar y conseguir referidos.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Los </a:t>
            </a:r>
            <a:r>
              <a:rPr lang="es-MX" altLang="es-MX" sz="2700" b="1" dirty="0">
                <a:solidFill>
                  <a:schemeClr val="tx2"/>
                </a:solidFill>
              </a:rPr>
              <a:t>cimientos son:</a:t>
            </a:r>
          </a:p>
          <a:p>
            <a:pPr algn="just"/>
            <a:endParaRPr lang="es-MX" altLang="es-MX" sz="2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Convicción en lo que haces. Tener la certeza de que </a:t>
            </a:r>
            <a:r>
              <a:rPr lang="es-MX" altLang="es-MX" sz="2700" dirty="0" smtClean="0"/>
              <a:t>tu visión hacia donde quieres llegar </a:t>
            </a:r>
            <a:r>
              <a:rPr lang="es-MX" altLang="es-MX" sz="2700" dirty="0"/>
              <a:t>es importante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Descubrir y desarrollar tus habilidades innatas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Creer en los beneficios que tus productos y servicios proveen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Continuo desarrollo de tus habilidades y conocimientos para volverte “Digno de Confianza” por parte de tus clientes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No rendirte. Continuar la lucha hasta que logres </a:t>
            </a:r>
            <a:r>
              <a:rPr lang="es-MX" altLang="es-MX" sz="2700" dirty="0" smtClean="0"/>
              <a:t>resultados (recuerda que esto pudiera tardar más de lo que esperas)</a:t>
            </a:r>
            <a:endParaRPr lang="es-MX" altLang="es-MX" sz="27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345014" y="1023985"/>
            <a:ext cx="1087598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2700" dirty="0"/>
              <a:t>Tu éxito depende de tu actitud y motivación. </a:t>
            </a:r>
            <a:r>
              <a:rPr lang="es-MX" altLang="es-MX" sz="2700" dirty="0" smtClean="0"/>
              <a:t>Para </a:t>
            </a:r>
            <a:r>
              <a:rPr lang="es-MX" altLang="es-MX" sz="2700" dirty="0"/>
              <a:t>alcanzar el éxito hay 3 cualidades que una persona tiene que tener: </a:t>
            </a:r>
            <a:r>
              <a:rPr lang="es-MX" altLang="es-MX" sz="2700" b="1" dirty="0">
                <a:solidFill>
                  <a:schemeClr val="tx2"/>
                </a:solidFill>
              </a:rPr>
              <a:t>EMPUJE, PASIÓN y ENFOQUE.</a:t>
            </a:r>
          </a:p>
          <a:p>
            <a:pPr algn="ctr"/>
            <a:endParaRPr lang="es-MX" altLang="es-MX" sz="2700" b="1" dirty="0">
              <a:solidFill>
                <a:schemeClr val="tx2"/>
              </a:solidFill>
            </a:endParaRPr>
          </a:p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Para maximizar las oportunidades de obtener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prospectos </a:t>
            </a:r>
            <a:r>
              <a:rPr lang="es-MX" altLang="es-MX" sz="2700" b="1" dirty="0">
                <a:solidFill>
                  <a:schemeClr val="tx2"/>
                </a:solidFill>
              </a:rPr>
              <a:t>y citas con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prospectos, </a:t>
            </a:r>
            <a:r>
              <a:rPr lang="es-MX" altLang="es-MX" sz="2700" b="1" dirty="0">
                <a:solidFill>
                  <a:schemeClr val="tx2"/>
                </a:solidFill>
              </a:rPr>
              <a:t>las siguientes técnicas tienen que formar parte del sistema:</a:t>
            </a:r>
          </a:p>
          <a:p>
            <a:pPr algn="ctr"/>
            <a:endParaRPr lang="es-MX" altLang="es-MX" sz="2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Desarrollar el hábito de usar </a:t>
            </a:r>
            <a:r>
              <a:rPr lang="es-MX" altLang="es-MX" sz="2700" dirty="0" smtClean="0"/>
              <a:t>un </a:t>
            </a:r>
            <a:r>
              <a:rPr lang="es-MX" altLang="es-MX" sz="2700" dirty="0"/>
              <a:t>sistema continuamente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El guión tiene que ser claro para que el cliente entienda lo que estás </a:t>
            </a:r>
            <a:r>
              <a:rPr lang="es-MX" altLang="es-MX" sz="2700" dirty="0" smtClean="0"/>
              <a:t>pidiendo, ya sea por teléfono o en persona</a:t>
            </a:r>
            <a:endParaRPr lang="es-MX" altLang="es-MX" sz="2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Tu presentación tiene que ser dada de una manera natural y que se conforme a tu propia personalidad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Llamar al referido tan rápido como sea </a:t>
            </a:r>
            <a:r>
              <a:rPr lang="es-MX" altLang="es-MX" sz="2700" dirty="0" smtClean="0"/>
              <a:t>posible y el                                   tiempo y forma establecidos por ambas partes</a:t>
            </a:r>
            <a:endParaRPr lang="es-MX" altLang="es-MX" sz="27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384203" y="1337494"/>
            <a:ext cx="108759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3600" b="1" dirty="0">
                <a:solidFill>
                  <a:schemeClr val="tx2"/>
                </a:solidFill>
              </a:rPr>
              <a:t>Métodos para conseguir Referidos:</a:t>
            </a:r>
            <a:endParaRPr lang="es-MX" altLang="es-MX" sz="2800" b="1" dirty="0">
              <a:solidFill>
                <a:schemeClr val="tx2"/>
              </a:solidFill>
            </a:endParaRPr>
          </a:p>
          <a:p>
            <a:pPr algn="ctr"/>
            <a:endParaRPr lang="es-MX" altLang="es-MX" sz="2800" b="1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800" dirty="0"/>
              <a:t> El Método V.I.P.S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800" dirty="0"/>
              <a:t> El método “ A quién co</a:t>
            </a:r>
            <a:r>
              <a:rPr lang="es-MX" altLang="es-MX" sz="2700" dirty="0"/>
              <a:t>noc</a:t>
            </a:r>
            <a:r>
              <a:rPr lang="es-MX" altLang="es-MX" sz="2800" dirty="0"/>
              <a:t>es que…”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800" dirty="0"/>
              <a:t> Creando “El Perfil del Cliente Ideal” </a:t>
            </a:r>
            <a:endParaRPr lang="es-MX" altLang="es-MX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4" y="1381352"/>
            <a:ext cx="8845504" cy="5137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2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MX" dirty="0"/>
              <a:t>o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782480" y="1762520"/>
            <a:ext cx="94849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¿Por qué la gente se resiste a dar referidos?</a:t>
            </a:r>
          </a:p>
          <a:p>
            <a:pPr algn="ctr"/>
            <a:endParaRPr lang="es-MX" altLang="es-MX" sz="2700" b="1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Temen presentar a un “vendedor” a sus conocidos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Temen que el referido les reclame el haber dado su nombre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Han decidido que el referido no necesita de tus servicios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Temen comprometer a los parientes y amigos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Temen lo que puedes decir a la persona que te refirieron</a:t>
            </a:r>
            <a:endParaRPr lang="es-MX" altLang="es-MX" sz="2700" dirty="0"/>
          </a:p>
        </p:txBody>
      </p:sp>
    </p:spTree>
    <p:extLst>
      <p:ext uri="{BB962C8B-B14F-4D97-AF65-F5344CB8AC3E}">
        <p14:creationId xmlns:p14="http://schemas.microsoft.com/office/powerpoint/2010/main" val="23624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MX" dirty="0"/>
              <a:t>o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677977" y="1156064"/>
            <a:ext cx="948492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MX" sz="2700" b="1" dirty="0" smtClean="0">
                <a:solidFill>
                  <a:schemeClr val="tx2"/>
                </a:solidFill>
              </a:rPr>
              <a:t>EL MÉTODO V.I.P.S.</a:t>
            </a:r>
            <a:endParaRPr lang="es-MX" altLang="es-MX" sz="2700" b="1" dirty="0">
              <a:solidFill>
                <a:schemeClr val="tx2"/>
              </a:solidFill>
            </a:endParaRPr>
          </a:p>
          <a:p>
            <a:r>
              <a:rPr lang="es-MX" altLang="es-MX" sz="2700" dirty="0"/>
              <a:t> </a:t>
            </a:r>
            <a:r>
              <a:rPr lang="es-MX" altLang="es-MX" sz="2400" b="1" dirty="0">
                <a:latin typeface="Eras Light ITC" panose="020B0402030504020804" pitchFamily="34" charset="0"/>
              </a:rPr>
              <a:t>V significa </a:t>
            </a:r>
            <a:r>
              <a:rPr lang="es-MX" altLang="es-MX" sz="2400" b="1" dirty="0">
                <a:solidFill>
                  <a:schemeClr val="tx2"/>
                </a:solidFill>
                <a:latin typeface="Eras Light ITC" panose="020B0402030504020804" pitchFamily="34" charset="0"/>
              </a:rPr>
              <a:t>VALOR. </a:t>
            </a:r>
            <a:r>
              <a:rPr lang="es-MX" altLang="es-MX" sz="2400" dirty="0">
                <a:latin typeface="Eras Light ITC" panose="020B0402030504020804" pitchFamily="34" charset="0"/>
              </a:rPr>
              <a:t>Pregunta, qué valor ha recibido tu cliente y confirma que</a:t>
            </a:r>
          </a:p>
          <a:p>
            <a:r>
              <a:rPr lang="es-MX" altLang="es-MX" sz="2400" dirty="0">
                <a:latin typeface="Eras Light ITC" panose="020B0402030504020804" pitchFamily="34" charset="0"/>
              </a:rPr>
              <a:t>tienen confianza en ti y tus servicios.</a:t>
            </a:r>
          </a:p>
          <a:p>
            <a:endParaRPr lang="es-MX" altLang="es-MX" sz="2400" dirty="0">
              <a:latin typeface="Eras Light ITC" panose="020B0402030504020804" pitchFamily="34" charset="0"/>
            </a:endParaRPr>
          </a:p>
          <a:p>
            <a:r>
              <a:rPr lang="es-MX" altLang="es-MX" sz="2400" b="1" dirty="0">
                <a:latin typeface="Eras Light ITC" panose="020B0402030504020804" pitchFamily="34" charset="0"/>
              </a:rPr>
              <a:t>I significa </a:t>
            </a:r>
            <a:r>
              <a:rPr lang="es-MX" altLang="es-MX" sz="2400" b="1" dirty="0">
                <a:solidFill>
                  <a:schemeClr val="tx2"/>
                </a:solidFill>
                <a:latin typeface="Eras Light ITC" panose="020B0402030504020804" pitchFamily="34" charset="0"/>
              </a:rPr>
              <a:t>IMPORTANCIA</a:t>
            </a:r>
            <a:r>
              <a:rPr lang="es-MX" altLang="es-MX" sz="2400" b="1" dirty="0">
                <a:latin typeface="Eras Light ITC" panose="020B0402030504020804" pitchFamily="34" charset="0"/>
              </a:rPr>
              <a:t>. </a:t>
            </a:r>
            <a:r>
              <a:rPr lang="es-MX" altLang="es-MX" sz="2400" dirty="0">
                <a:latin typeface="Eras Light ITC" panose="020B0402030504020804" pitchFamily="34" charset="0"/>
              </a:rPr>
              <a:t>Tienes que visualizar el pedir referidos como algo</a:t>
            </a:r>
          </a:p>
          <a:p>
            <a:r>
              <a:rPr lang="es-MX" altLang="es-MX" sz="2400" dirty="0">
                <a:latin typeface="Eras Light ITC" panose="020B0402030504020804" pitchFamily="34" charset="0"/>
              </a:rPr>
              <a:t>muy importante en el éxito de tu negocio.</a:t>
            </a:r>
          </a:p>
          <a:p>
            <a:endParaRPr lang="es-MX" altLang="es-MX" sz="2400" dirty="0">
              <a:latin typeface="Eras Light ITC" panose="020B0402030504020804" pitchFamily="34" charset="0"/>
            </a:endParaRPr>
          </a:p>
          <a:p>
            <a:r>
              <a:rPr lang="es-MX" altLang="es-MX" sz="2400" b="1" dirty="0">
                <a:latin typeface="Eras Light ITC" panose="020B0402030504020804" pitchFamily="34" charset="0"/>
              </a:rPr>
              <a:t>P significa </a:t>
            </a:r>
            <a:r>
              <a:rPr lang="es-MX" altLang="es-MX" sz="2400" b="1" dirty="0">
                <a:solidFill>
                  <a:schemeClr val="tx2"/>
                </a:solidFill>
                <a:latin typeface="Eras Light ITC" panose="020B0402030504020804" pitchFamily="34" charset="0"/>
              </a:rPr>
              <a:t>PERMISO. </a:t>
            </a:r>
            <a:r>
              <a:rPr lang="es-MX" altLang="es-MX" sz="2400" dirty="0">
                <a:latin typeface="Eras Light ITC" panose="020B0402030504020804" pitchFamily="34" charset="0"/>
              </a:rPr>
              <a:t>Nos recuerda pedir permiso para pensar juntos acerca</a:t>
            </a:r>
          </a:p>
          <a:p>
            <a:r>
              <a:rPr lang="es-MX" altLang="es-MX" sz="2400" dirty="0">
                <a:latin typeface="Eras Light ITC" panose="020B0402030504020804" pitchFamily="34" charset="0"/>
              </a:rPr>
              <a:t>de las personas que deberías conocer con la ayuda de tu cliente.</a:t>
            </a:r>
          </a:p>
          <a:p>
            <a:endParaRPr lang="es-MX" altLang="es-MX" sz="2400" dirty="0">
              <a:latin typeface="Eras Light ITC" panose="020B0402030504020804" pitchFamily="34" charset="0"/>
            </a:endParaRPr>
          </a:p>
          <a:p>
            <a:r>
              <a:rPr lang="es-MX" altLang="es-MX" sz="2400" b="1" dirty="0">
                <a:latin typeface="Eras Light ITC" panose="020B0402030504020804" pitchFamily="34" charset="0"/>
              </a:rPr>
              <a:t>S significa </a:t>
            </a:r>
            <a:r>
              <a:rPr lang="es-MX" altLang="es-MX" sz="2400" b="1" dirty="0">
                <a:solidFill>
                  <a:schemeClr val="tx2"/>
                </a:solidFill>
                <a:latin typeface="Eras Light ITC" panose="020B0402030504020804" pitchFamily="34" charset="0"/>
              </a:rPr>
              <a:t>SUGERENCIA. </a:t>
            </a:r>
            <a:r>
              <a:rPr lang="es-MX" altLang="es-MX" sz="2400" dirty="0">
                <a:latin typeface="Eras Light ITC" panose="020B0402030504020804" pitchFamily="34" charset="0"/>
              </a:rPr>
              <a:t>Tenemos que sugerir nombres o categorías de</a:t>
            </a:r>
          </a:p>
          <a:p>
            <a:r>
              <a:rPr lang="es-MX" altLang="es-MX" sz="2400" dirty="0">
                <a:latin typeface="Eras Light ITC" panose="020B0402030504020804" pitchFamily="34" charset="0"/>
              </a:rPr>
              <a:t>personas si el cliente no puede pensar en nadie a quien referirte.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700" dirty="0"/>
          </a:p>
        </p:txBody>
      </p:sp>
    </p:spTree>
    <p:extLst>
      <p:ext uri="{BB962C8B-B14F-4D97-AF65-F5344CB8AC3E}">
        <p14:creationId xmlns:p14="http://schemas.microsoft.com/office/powerpoint/2010/main" val="38889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364743" y="0"/>
            <a:ext cx="8918698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2480" y="224089"/>
            <a:ext cx="6950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PROSPECCIÓN PARA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MX" dirty="0"/>
              <a:t>o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22068" y="1467552"/>
            <a:ext cx="1003227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MX" sz="2700" b="1" dirty="0">
                <a:solidFill>
                  <a:schemeClr val="tx2"/>
                </a:solidFill>
              </a:rPr>
              <a:t>Consideraciones: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Desarrollar el hábito de la Prospección es clave para tu éxito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Nada sucede a menos que tengas gente a quién llamar y ver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Necesitas </a:t>
            </a:r>
            <a:r>
              <a:rPr lang="es-MX" altLang="es-MX" sz="2700" dirty="0" smtClean="0"/>
              <a:t>tener nuevos nombres </a:t>
            </a:r>
            <a:r>
              <a:rPr lang="es-MX" altLang="es-MX" sz="2700" dirty="0"/>
              <a:t>todo el tiempo para poder programar tus </a:t>
            </a:r>
            <a:r>
              <a:rPr lang="es-MX" altLang="es-MX" sz="2700" dirty="0" smtClean="0"/>
              <a:t>5 citas o más </a:t>
            </a:r>
            <a:r>
              <a:rPr lang="es-MX" altLang="es-MX" sz="2700" dirty="0"/>
              <a:t>semanales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La memorización de los guiones telefónicos, guión de </a:t>
            </a:r>
            <a:r>
              <a:rPr lang="es-MX" altLang="es-MX" sz="2700" dirty="0" smtClean="0"/>
              <a:t>Acercamiento, </a:t>
            </a:r>
            <a:r>
              <a:rPr lang="es-MX" altLang="es-MX" sz="2700" dirty="0"/>
              <a:t>guión de referidos no es opcional.. Es esencial.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altLang="es-MX" sz="2700" dirty="0"/>
              <a:t> La perfección de habilidades proviene de la práctica, no del estudio</a:t>
            </a:r>
          </a:p>
          <a:p>
            <a:pPr algn="just"/>
            <a:endParaRPr lang="es-MX" altLang="es-MX" sz="2700" dirty="0"/>
          </a:p>
          <a:p>
            <a:pPr algn="ctr"/>
            <a:r>
              <a:rPr lang="es-MX" altLang="es-MX" sz="2700" b="1" dirty="0" smtClean="0">
                <a:solidFill>
                  <a:schemeClr val="tx2"/>
                </a:solidFill>
              </a:rPr>
              <a:t>5 </a:t>
            </a:r>
            <a:r>
              <a:rPr lang="es-MX" altLang="es-MX" sz="2700" b="1" dirty="0">
                <a:solidFill>
                  <a:schemeClr val="tx2"/>
                </a:solidFill>
              </a:rPr>
              <a:t>citas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a la semana </a:t>
            </a:r>
            <a:r>
              <a:rPr lang="es-MX" altLang="es-MX" sz="2700" b="1" dirty="0">
                <a:solidFill>
                  <a:schemeClr val="tx2"/>
                </a:solidFill>
              </a:rPr>
              <a:t>garantizan tu éxito como </a:t>
            </a:r>
            <a:r>
              <a:rPr lang="es-MX" altLang="es-MX" sz="2700" b="1" dirty="0" smtClean="0">
                <a:solidFill>
                  <a:schemeClr val="tx2"/>
                </a:solidFill>
              </a:rPr>
              <a:t>Asociado</a:t>
            </a:r>
            <a:endParaRPr lang="es-MX" altLang="es-MX" sz="2700" dirty="0"/>
          </a:p>
        </p:txBody>
      </p:sp>
    </p:spTree>
    <p:extLst>
      <p:ext uri="{BB962C8B-B14F-4D97-AF65-F5344CB8AC3E}">
        <p14:creationId xmlns:p14="http://schemas.microsoft.com/office/powerpoint/2010/main" val="14405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715</Words>
  <Application>Microsoft Office PowerPoint</Application>
  <PresentationFormat>Panorámica</PresentationFormat>
  <Paragraphs>76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Eras Light ITC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Hp</cp:lastModifiedBy>
  <cp:revision>45</cp:revision>
  <dcterms:created xsi:type="dcterms:W3CDTF">2020-02-20T15:33:20Z</dcterms:created>
  <dcterms:modified xsi:type="dcterms:W3CDTF">2020-02-28T03:29:38Z</dcterms:modified>
</cp:coreProperties>
</file>